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90" r:id="rId3"/>
    <p:sldId id="288" r:id="rId4"/>
    <p:sldId id="291" r:id="rId5"/>
    <p:sldId id="292" r:id="rId6"/>
    <p:sldId id="294" r:id="rId7"/>
    <p:sldId id="295" r:id="rId8"/>
    <p:sldId id="296" r:id="rId9"/>
    <p:sldId id="297" r:id="rId10"/>
    <p:sldId id="298" r:id="rId11"/>
    <p:sldId id="299" r:id="rId12"/>
    <p:sldId id="300" r:id="rId13"/>
    <p:sldId id="30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B756C1C-655A-4D4C-8ECA-61E7EEB41A4A}">
          <p14:sldIdLst>
            <p14:sldId id="257"/>
          </p14:sldIdLst>
        </p14:section>
        <p14:section name="Introduction to Object Detection" id="{3FC1AC63-36F8-4FA0-B856-32B9915285F1}">
          <p14:sldIdLst>
            <p14:sldId id="290"/>
            <p14:sldId id="288"/>
            <p14:sldId id="291"/>
          </p14:sldIdLst>
        </p14:section>
        <p14:section name="Synthetic Image Data" id="{00FBAF57-D776-4B3C-9568-3B44E6A9C24B}">
          <p14:sldIdLst>
            <p14:sldId id="292"/>
            <p14:sldId id="294"/>
            <p14:sldId id="295"/>
          </p14:sldIdLst>
        </p14:section>
        <p14:section name="Blender and Its Role" id="{872A8FF8-7929-49BA-9803-33532F757185}">
          <p14:sldIdLst>
            <p14:sldId id="296"/>
            <p14:sldId id="297"/>
          </p14:sldIdLst>
        </p14:section>
        <p14:section name="Workflow Overview" id="{B3C4BB55-4CDC-4B9D-A9CF-254A14680C1C}">
          <p14:sldIdLst>
            <p14:sldId id="298"/>
            <p14:sldId id="299"/>
          </p14:sldIdLst>
        </p14:section>
        <p14:section name="Python Notebook &amp; Source Code" id="{AE23CCA7-4F3B-4F2E-A421-3651E556BA46}">
          <p14:sldIdLst>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0051" autoAdjust="0"/>
  </p:normalViewPr>
  <p:slideViewPr>
    <p:cSldViewPr snapToGrid="0">
      <p:cViewPr varScale="1">
        <p:scale>
          <a:sx n="143" d="100"/>
          <a:sy n="143" d="100"/>
        </p:scale>
        <p:origin x="90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06261E-AC1A-4184-98CF-41DD5CAB1BE1}"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2AEAC-D90A-43FC-AB23-FDC94116DE9C}" type="slidenum">
              <a:rPr lang="en-US" smtClean="0"/>
              <a:t>‹#›</a:t>
            </a:fld>
            <a:endParaRPr lang="en-US"/>
          </a:p>
        </p:txBody>
      </p:sp>
    </p:spTree>
    <p:extLst>
      <p:ext uri="{BB962C8B-B14F-4D97-AF65-F5344CB8AC3E}">
        <p14:creationId xmlns:p14="http://schemas.microsoft.com/office/powerpoint/2010/main" val="786630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42177CCC-2362-C2B7-64B6-F76641E2126C}"/>
            </a:ext>
          </a:extLst>
        </p:cNvPr>
        <p:cNvGrpSpPr/>
        <p:nvPr/>
      </p:nvGrpSpPr>
      <p:grpSpPr>
        <a:xfrm>
          <a:off x="0" y="0"/>
          <a:ext cx="0" cy="0"/>
          <a:chOff x="0" y="0"/>
          <a:chExt cx="0" cy="0"/>
        </a:xfrm>
      </p:grpSpPr>
      <p:sp>
        <p:nvSpPr>
          <p:cNvPr id="99" name="Google Shape;99;g9605f3d7aa_0_91:notes">
            <a:extLst>
              <a:ext uri="{FF2B5EF4-FFF2-40B4-BE49-F238E27FC236}">
                <a16:creationId xmlns:a16="http://schemas.microsoft.com/office/drawing/2014/main" id="{356BF60B-7756-5E53-1D56-A0553A69690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a:extLst>
              <a:ext uri="{FF2B5EF4-FFF2-40B4-BE49-F238E27FC236}">
                <a16:creationId xmlns:a16="http://schemas.microsoft.com/office/drawing/2014/main" id="{256120DD-7B7B-CB33-AE5A-DEECEFC4C0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5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D117F483-7976-BFD5-4FAD-1AABB5068A67}"/>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B1C71D60-05CC-5ECD-C6C6-B210BD402A4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24A63361-EE55-95A6-DC47-243EF501B5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960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E9132F82-7ED4-EBCA-2BD2-53C948E93F86}"/>
            </a:ext>
          </a:extLst>
        </p:cNvPr>
        <p:cNvGrpSpPr/>
        <p:nvPr/>
      </p:nvGrpSpPr>
      <p:grpSpPr>
        <a:xfrm>
          <a:off x="0" y="0"/>
          <a:ext cx="0" cy="0"/>
          <a:chOff x="0" y="0"/>
          <a:chExt cx="0" cy="0"/>
        </a:xfrm>
      </p:grpSpPr>
      <p:sp>
        <p:nvSpPr>
          <p:cNvPr id="99" name="Google Shape;99;g9605f3d7aa_0_91:notes">
            <a:extLst>
              <a:ext uri="{FF2B5EF4-FFF2-40B4-BE49-F238E27FC236}">
                <a16:creationId xmlns:a16="http://schemas.microsoft.com/office/drawing/2014/main" id="{3EA3A576-BAE2-06CE-C194-75385D5D7A7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a:extLst>
              <a:ext uri="{FF2B5EF4-FFF2-40B4-BE49-F238E27FC236}">
                <a16:creationId xmlns:a16="http://schemas.microsoft.com/office/drawing/2014/main" id="{0016B151-0F3F-F0C9-3772-1DECA5F4BB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0537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8C59285D-D805-3F54-259E-8095683D2894}"/>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535CFCDB-F442-CB72-A167-5FEB11F4490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4961AE57-EA39-C115-870A-5879FF65A8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990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605f3d7aa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313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42D7D780-DE2A-A66B-3E32-CEFA3260BC7A}"/>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165ACB70-762E-FB7B-09FD-46DAB87790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35F47C26-7FE5-CD30-5BDF-377AB202F02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603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BB1C41C5-C4A6-18B2-733C-2AC858EE2336}"/>
            </a:ext>
          </a:extLst>
        </p:cNvPr>
        <p:cNvGrpSpPr/>
        <p:nvPr/>
      </p:nvGrpSpPr>
      <p:grpSpPr>
        <a:xfrm>
          <a:off x="0" y="0"/>
          <a:ext cx="0" cy="0"/>
          <a:chOff x="0" y="0"/>
          <a:chExt cx="0" cy="0"/>
        </a:xfrm>
      </p:grpSpPr>
      <p:sp>
        <p:nvSpPr>
          <p:cNvPr id="99" name="Google Shape;99;g9605f3d7aa_0_91:notes">
            <a:extLst>
              <a:ext uri="{FF2B5EF4-FFF2-40B4-BE49-F238E27FC236}">
                <a16:creationId xmlns:a16="http://schemas.microsoft.com/office/drawing/2014/main" id="{8E558ED9-011A-462E-52B9-ACA8D6C2876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a:extLst>
              <a:ext uri="{FF2B5EF4-FFF2-40B4-BE49-F238E27FC236}">
                <a16:creationId xmlns:a16="http://schemas.microsoft.com/office/drawing/2014/main" id="{0A311C32-2F76-A33E-1AEA-D420B96337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911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C712F6A-6421-EB30-1B11-D5938F44E369}"/>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90A8A6C0-456A-E49C-81DF-EDA024DFCDA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0B229C02-1AD5-EE62-A66C-393171C640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319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B200F45-318A-E115-8274-62FAD492C875}"/>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9440689D-8037-E649-E169-E726EAA01D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74F1CD3F-BC36-898F-9B4C-E421DDEDFA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56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7EAEC38D-ACED-766D-E60C-8CC5D688ECEB}"/>
            </a:ext>
          </a:extLst>
        </p:cNvPr>
        <p:cNvGrpSpPr/>
        <p:nvPr/>
      </p:nvGrpSpPr>
      <p:grpSpPr>
        <a:xfrm>
          <a:off x="0" y="0"/>
          <a:ext cx="0" cy="0"/>
          <a:chOff x="0" y="0"/>
          <a:chExt cx="0" cy="0"/>
        </a:xfrm>
      </p:grpSpPr>
      <p:sp>
        <p:nvSpPr>
          <p:cNvPr id="99" name="Google Shape;99;g9605f3d7aa_0_91:notes">
            <a:extLst>
              <a:ext uri="{FF2B5EF4-FFF2-40B4-BE49-F238E27FC236}">
                <a16:creationId xmlns:a16="http://schemas.microsoft.com/office/drawing/2014/main" id="{D6832353-E1DE-3B86-1BAA-69CCF17E31E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a:extLst>
              <a:ext uri="{FF2B5EF4-FFF2-40B4-BE49-F238E27FC236}">
                <a16:creationId xmlns:a16="http://schemas.microsoft.com/office/drawing/2014/main" id="{A9809194-83EC-D9AD-D5E7-B3755C2257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706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29B128C7-91D8-D893-FD25-C76CF0643199}"/>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D02A4F75-4EB9-E4E8-8807-A11194A49E9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https://www.blender.org/features/</a:t>
            </a:r>
          </a:p>
          <a:p>
            <a:pPr marL="0" lvl="0" indent="0" algn="l" rtl="0">
              <a:lnSpc>
                <a:spcPct val="100000"/>
              </a:lnSpc>
              <a:spcBef>
                <a:spcPts val="0"/>
              </a:spcBef>
              <a:spcAft>
                <a:spcPts val="0"/>
              </a:spcAft>
              <a:buSzPts val="1400"/>
              <a:buNone/>
            </a:pPr>
            <a:r>
              <a:rPr lang="en-US" dirty="0"/>
              <a:t>https://www.blender.org</a:t>
            </a:r>
            <a:endParaRPr dirty="0"/>
          </a:p>
        </p:txBody>
      </p:sp>
      <p:sp>
        <p:nvSpPr>
          <p:cNvPr id="107" name="Google Shape;107;p2:notes">
            <a:extLst>
              <a:ext uri="{FF2B5EF4-FFF2-40B4-BE49-F238E27FC236}">
                <a16:creationId xmlns:a16="http://schemas.microsoft.com/office/drawing/2014/main" id="{58EA1715-F669-0F0C-9739-FFE0B6C201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9653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676A-217A-934F-6D82-2D34E1AEB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F982D5-FDD6-1300-3A76-3F2B04FC29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2007FA-70D5-3634-4981-7BEA5C3A10AC}"/>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5" name="Footer Placeholder 4">
            <a:extLst>
              <a:ext uri="{FF2B5EF4-FFF2-40B4-BE49-F238E27FC236}">
                <a16:creationId xmlns:a16="http://schemas.microsoft.com/office/drawing/2014/main" id="{3697AC32-099A-EE5A-9A1A-41F5F3BE1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2F891-27DF-C3D3-814C-3A6766CE5A9C}"/>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3963498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358A-F8F8-CB0E-293A-CC87895FB3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F840C6-E937-5EAD-2D9E-C828FFCDE5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C0CE8-681C-E338-D459-92CB8E1F603D}"/>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5" name="Footer Placeholder 4">
            <a:extLst>
              <a:ext uri="{FF2B5EF4-FFF2-40B4-BE49-F238E27FC236}">
                <a16:creationId xmlns:a16="http://schemas.microsoft.com/office/drawing/2014/main" id="{93886A52-2BD0-51C4-B497-60A96D26E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1105C-3F50-FA72-B2C0-05E93CE70ED9}"/>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101284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24F544-0D4C-BF3D-68FB-BE84A0A3FF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58779F-BE66-E7A8-5569-86B6F7075E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C08D77-9ACD-B971-2049-93CD6E93BD19}"/>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5" name="Footer Placeholder 4">
            <a:extLst>
              <a:ext uri="{FF2B5EF4-FFF2-40B4-BE49-F238E27FC236}">
                <a16:creationId xmlns:a16="http://schemas.microsoft.com/office/drawing/2014/main" id="{9BA53FD1-16DE-E5DC-D266-A7375CA7C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D5736-6FEA-3DE4-BB80-7676C6A56D97}"/>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349255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DC5E-47F5-3C28-8E91-6D53D38545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F1A6C-6A54-C198-FF52-21CB372A15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2E205-357A-648C-C88A-59263F8D36E8}"/>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5" name="Footer Placeholder 4">
            <a:extLst>
              <a:ext uri="{FF2B5EF4-FFF2-40B4-BE49-F238E27FC236}">
                <a16:creationId xmlns:a16="http://schemas.microsoft.com/office/drawing/2014/main" id="{CB81BCF8-3C91-7CB9-4F8F-03EE097B4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004D8-45FB-839A-BC65-F0782CEAB2A3}"/>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3276917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FF83-A817-E3A6-40FB-1B6CD096E9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65C71D-3E8A-B33B-4CA7-F5246A5988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69DAC7-A139-31C1-2D67-51B3BB189FDA}"/>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5" name="Footer Placeholder 4">
            <a:extLst>
              <a:ext uri="{FF2B5EF4-FFF2-40B4-BE49-F238E27FC236}">
                <a16:creationId xmlns:a16="http://schemas.microsoft.com/office/drawing/2014/main" id="{A9D60DE2-8A3D-89D0-AF53-C4AC61841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BBDDA-2896-7453-E782-D302636465BE}"/>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102959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9759-1429-1814-6CB6-BAC70D7FB7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643B6-DEFF-F53E-0B0B-D3DFF2524C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B570D2-52A0-7DA0-9B5B-C6CB9D50F7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5FB784-FE9D-9E9B-9E13-092132460E12}"/>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6" name="Footer Placeholder 5">
            <a:extLst>
              <a:ext uri="{FF2B5EF4-FFF2-40B4-BE49-F238E27FC236}">
                <a16:creationId xmlns:a16="http://schemas.microsoft.com/office/drawing/2014/main" id="{E3D1C9DF-4DEB-D3DA-C118-F64F826F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2A7B2-7BF8-9DCC-7EE4-F8161D3C4283}"/>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890768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C0F2-85D1-FF07-ED93-430BCDA877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F0213F-90C0-468C-704E-7CE5618B8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C33546-3A47-64DA-A56F-4300B2932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0AA3E8-A6AF-1244-EE37-34A4123DF0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C5F007-2F0C-3E3E-D135-5C7074BDD5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F6257E-78DF-5428-767E-F4CDD31CDC25}"/>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8" name="Footer Placeholder 7">
            <a:extLst>
              <a:ext uri="{FF2B5EF4-FFF2-40B4-BE49-F238E27FC236}">
                <a16:creationId xmlns:a16="http://schemas.microsoft.com/office/drawing/2014/main" id="{E45E484A-6AFD-55FB-3575-E2AE5CA37D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990CE8-BB42-C617-0EBF-668FEC326784}"/>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2236925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7C6C-3B36-F2BE-8729-F11996F6AB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CBE8-EC69-A250-4CFE-00A20473FBC0}"/>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4" name="Footer Placeholder 3">
            <a:extLst>
              <a:ext uri="{FF2B5EF4-FFF2-40B4-BE49-F238E27FC236}">
                <a16:creationId xmlns:a16="http://schemas.microsoft.com/office/drawing/2014/main" id="{0FF49992-0B00-F500-0293-5B4F326812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3958A9-F18E-B1B9-85F2-E086F2C8DE72}"/>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3403920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493561-375C-626C-1432-89F1E1873D1F}"/>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3" name="Footer Placeholder 2">
            <a:extLst>
              <a:ext uri="{FF2B5EF4-FFF2-40B4-BE49-F238E27FC236}">
                <a16:creationId xmlns:a16="http://schemas.microsoft.com/office/drawing/2014/main" id="{DA87EE8B-DE6A-560F-F9C7-252FD34F30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38981C-6E73-8FA0-F06B-BEEF27EA0A3F}"/>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198607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293B-2FB7-0DD6-3451-241CC91FCF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F24FF-15EE-FD1E-A775-5B1F4CF151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F8955A-20EC-31CA-6126-810557757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3E38BB-2E30-25F5-45CE-2B3F0416F78D}"/>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6" name="Footer Placeholder 5">
            <a:extLst>
              <a:ext uri="{FF2B5EF4-FFF2-40B4-BE49-F238E27FC236}">
                <a16:creationId xmlns:a16="http://schemas.microsoft.com/office/drawing/2014/main" id="{65E5F214-407B-F61D-B15D-CAF136DC1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897F1C-1C6B-B2BB-3507-F442634FC490}"/>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149934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9A93-AD92-8080-059D-D82A828F8F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8A45EE-834C-1F1B-600B-69ADA4DB97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E5BB61-AFE2-264D-1862-E3CB6ED38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29E750-27B1-8B05-3B5B-64857353658C}"/>
              </a:ext>
            </a:extLst>
          </p:cNvPr>
          <p:cNvSpPr>
            <a:spLocks noGrp="1"/>
          </p:cNvSpPr>
          <p:nvPr>
            <p:ph type="dt" sz="half" idx="10"/>
          </p:nvPr>
        </p:nvSpPr>
        <p:spPr/>
        <p:txBody>
          <a:bodyPr/>
          <a:lstStyle/>
          <a:p>
            <a:fld id="{48CA1CEB-927B-4C45-92D3-0C0213462068}" type="datetimeFigureOut">
              <a:rPr lang="en-US" smtClean="0"/>
              <a:t>10/15/2025</a:t>
            </a:fld>
            <a:endParaRPr lang="en-US"/>
          </a:p>
        </p:txBody>
      </p:sp>
      <p:sp>
        <p:nvSpPr>
          <p:cNvPr id="6" name="Footer Placeholder 5">
            <a:extLst>
              <a:ext uri="{FF2B5EF4-FFF2-40B4-BE49-F238E27FC236}">
                <a16:creationId xmlns:a16="http://schemas.microsoft.com/office/drawing/2014/main" id="{F7317FEC-8996-5C78-0434-2066DAEE8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66874F-8444-B6E8-58F9-DCEFA655FF3E}"/>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2222502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DB560-CB73-123F-37AB-3CBA07D53B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53DF58-23BA-0467-910E-9FC9982837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CFF0A-D9EA-78BD-3521-95B76B339B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CA1CEB-927B-4C45-92D3-0C0213462068}" type="datetimeFigureOut">
              <a:rPr lang="en-US" smtClean="0"/>
              <a:t>10/15/2025</a:t>
            </a:fld>
            <a:endParaRPr lang="en-US"/>
          </a:p>
        </p:txBody>
      </p:sp>
      <p:sp>
        <p:nvSpPr>
          <p:cNvPr id="5" name="Footer Placeholder 4">
            <a:extLst>
              <a:ext uri="{FF2B5EF4-FFF2-40B4-BE49-F238E27FC236}">
                <a16:creationId xmlns:a16="http://schemas.microsoft.com/office/drawing/2014/main" id="{199FA5FF-5F78-93F9-E3B8-EFEE1DAD6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1791A93-7A37-6669-6AB2-D4B0CE2E7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DD7BF4-2730-4A65-B099-FC827F10404B}" type="slidenum">
              <a:rPr lang="en-US" smtClean="0"/>
              <a:t>‹#›</a:t>
            </a:fld>
            <a:endParaRPr lang="en-US"/>
          </a:p>
        </p:txBody>
      </p:sp>
    </p:spTree>
    <p:extLst>
      <p:ext uri="{BB962C8B-B14F-4D97-AF65-F5344CB8AC3E}">
        <p14:creationId xmlns:p14="http://schemas.microsoft.com/office/powerpoint/2010/main" val="8138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www.blender.org/downloa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hyperlink" Target="https://www.blender.org/feature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3306838" y="4162777"/>
            <a:ext cx="5137372" cy="1491599"/>
          </a:xfrm>
          <a:prstGeom prst="rect">
            <a:avLst/>
          </a:prstGeom>
          <a:noFill/>
          <a:ln>
            <a:noFill/>
          </a:ln>
        </p:spPr>
      </p:pic>
      <p:grpSp>
        <p:nvGrpSpPr>
          <p:cNvPr id="89" name="Google Shape;89;p1"/>
          <p:cNvGrpSpPr/>
          <p:nvPr/>
        </p:nvGrpSpPr>
        <p:grpSpPr>
          <a:xfrm>
            <a:off x="0" y="1"/>
            <a:ext cx="12192000" cy="3055948"/>
            <a:chOff x="0" y="1072338"/>
            <a:chExt cx="12192000" cy="2764396"/>
          </a:xfrm>
        </p:grpSpPr>
        <p:sp>
          <p:nvSpPr>
            <p:cNvPr id="90" name="Google Shape;90;p1"/>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91" name="Google Shape;91;p1"/>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92" name="Google Shape;92;p1"/>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93" name="Google Shape;93;p1"/>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94" name="Google Shape;94;p1"/>
          <p:cNvSpPr txBox="1"/>
          <p:nvPr/>
        </p:nvSpPr>
        <p:spPr>
          <a:xfrm>
            <a:off x="255499" y="688487"/>
            <a:ext cx="11681003" cy="244164"/>
          </a:xfrm>
          <a:prstGeom prst="rect">
            <a:avLst/>
          </a:prstGeom>
          <a:noFill/>
          <a:ln>
            <a:noFill/>
          </a:ln>
        </p:spPr>
        <p:txBody>
          <a:bodyPr spcFirstLastPara="1" wrap="square" lIns="91433" tIns="45700" rIns="91433" bIns="45700" anchor="ctr" anchorCtr="0">
            <a:noAutofit/>
          </a:bodyPr>
          <a:lstStyle/>
          <a:p>
            <a:pPr algn="ctr" rtl="1">
              <a:buClr>
                <a:schemeClr val="dk1"/>
              </a:buClr>
              <a:buSzPts val="1100"/>
            </a:pPr>
            <a:r>
              <a:rPr lang="en-US" sz="4267" b="1" dirty="0">
                <a:solidFill>
                  <a:schemeClr val="bg1"/>
                </a:solidFill>
                <a:latin typeface="Rubik" pitchFamily="2" charset="-79"/>
                <a:cs typeface="Rubik" pitchFamily="2" charset="-79"/>
              </a:rPr>
              <a:t>Synthetic image data generation</a:t>
            </a:r>
            <a:endParaRPr sz="4267" b="1" dirty="0">
              <a:solidFill>
                <a:schemeClr val="bg1"/>
              </a:solidFill>
              <a:latin typeface="Rubik" pitchFamily="2" charset="-79"/>
              <a:cs typeface="Rubik" pitchFamily="2" charset="-79"/>
            </a:endParaRPr>
          </a:p>
        </p:txBody>
      </p:sp>
      <p:sp>
        <p:nvSpPr>
          <p:cNvPr id="96" name="Google Shape;96;p1"/>
          <p:cNvSpPr txBox="1"/>
          <p:nvPr/>
        </p:nvSpPr>
        <p:spPr>
          <a:xfrm>
            <a:off x="3637621" y="2934073"/>
            <a:ext cx="5202800" cy="410379"/>
          </a:xfrm>
          <a:prstGeom prst="rect">
            <a:avLst/>
          </a:prstGeom>
          <a:noFill/>
          <a:ln>
            <a:noFill/>
          </a:ln>
        </p:spPr>
        <p:txBody>
          <a:bodyPr spcFirstLastPara="1" wrap="square" lIns="121900" tIns="60933" rIns="121900" bIns="60933" anchor="t" anchorCtr="0">
            <a:spAutoFit/>
          </a:bodyPr>
          <a:lstStyle/>
          <a:p>
            <a:pPr algn="r">
              <a:buClr>
                <a:srgbClr val="000000"/>
              </a:buClr>
              <a:buSzPts val="1400"/>
            </a:pPr>
            <a:endParaRPr sz="1867">
              <a:solidFill>
                <a:srgbClr val="000000"/>
              </a:solidFill>
              <a:latin typeface="Arial"/>
              <a:ea typeface="Arial"/>
              <a:cs typeface="Arial"/>
              <a:sym typeface="Arial"/>
            </a:endParaRPr>
          </a:p>
        </p:txBody>
      </p:sp>
      <p:sp>
        <p:nvSpPr>
          <p:cNvPr id="4" name="Google Shape;95;p1">
            <a:extLst>
              <a:ext uri="{FF2B5EF4-FFF2-40B4-BE49-F238E27FC236}">
                <a16:creationId xmlns:a16="http://schemas.microsoft.com/office/drawing/2014/main" id="{0E9F5F63-A41F-7B94-790C-619D285CA752}"/>
              </a:ext>
            </a:extLst>
          </p:cNvPr>
          <p:cNvSpPr txBox="1"/>
          <p:nvPr/>
        </p:nvSpPr>
        <p:spPr>
          <a:xfrm>
            <a:off x="2184335" y="1203625"/>
            <a:ext cx="7382380" cy="1021168"/>
          </a:xfrm>
          <a:prstGeom prst="rect">
            <a:avLst/>
          </a:prstGeom>
          <a:noFill/>
          <a:ln>
            <a:noFill/>
          </a:ln>
        </p:spPr>
        <p:txBody>
          <a:bodyPr spcFirstLastPara="1" wrap="square" lIns="91433" tIns="45700" rIns="91433" bIns="45700" anchor="t" anchorCtr="0">
            <a:noAutofit/>
          </a:bodyPr>
          <a:lstStyle/>
          <a:p>
            <a:pPr algn="ctr">
              <a:buClr>
                <a:srgbClr val="000000"/>
              </a:buClr>
              <a:buSzPts val="1800"/>
            </a:pPr>
            <a:r>
              <a:rPr lang="en-US" sz="2667" b="1" dirty="0">
                <a:solidFill>
                  <a:srgbClr val="FFFFFF"/>
                </a:solidFill>
                <a:latin typeface="Rubik"/>
                <a:ea typeface="Rubik"/>
                <a:cs typeface="Rubik"/>
                <a:sym typeface="Rubik"/>
              </a:rPr>
              <a:t>Authors:</a:t>
            </a:r>
          </a:p>
          <a:p>
            <a:pPr algn="ctr">
              <a:buClr>
                <a:srgbClr val="000000"/>
              </a:buClr>
              <a:buSzPts val="1800"/>
            </a:pPr>
            <a:r>
              <a:rPr lang="en-US" sz="2667" b="1" dirty="0">
                <a:solidFill>
                  <a:srgbClr val="FFFFFF"/>
                </a:solidFill>
                <a:latin typeface="Rubik"/>
                <a:ea typeface="Rubik"/>
                <a:cs typeface="Rubik"/>
                <a:sym typeface="Rubik"/>
              </a:rPr>
              <a:t>Yoav </a:t>
            </a:r>
            <a:r>
              <a:rPr lang="en-US" sz="2667" b="1" dirty="0" err="1">
                <a:solidFill>
                  <a:srgbClr val="FFFFFF"/>
                </a:solidFill>
                <a:latin typeface="Rubik"/>
                <a:ea typeface="Rubik"/>
                <a:cs typeface="Rubik"/>
                <a:sym typeface="Rubik"/>
              </a:rPr>
              <a:t>Rozov</a:t>
            </a:r>
            <a:endParaRPr lang="iw-IL" sz="2667" b="1" dirty="0">
              <a:solidFill>
                <a:srgbClr val="FFFFFF"/>
              </a:solidFill>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E90FED29-5D25-EB6F-C59B-2ED0CF8DA2A5}"/>
            </a:ext>
          </a:extLst>
        </p:cNvPr>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6EA1FD9B-B1C3-A7CC-F9FB-60AD9AE6DCE5}"/>
              </a:ext>
            </a:extLst>
          </p:cNvPr>
          <p:cNvGrpSpPr/>
          <p:nvPr/>
        </p:nvGrpSpPr>
        <p:grpSpPr>
          <a:xfrm>
            <a:off x="0" y="1"/>
            <a:ext cx="12192000" cy="2630289"/>
            <a:chOff x="0" y="1072338"/>
            <a:chExt cx="12192000" cy="2764396"/>
          </a:xfrm>
        </p:grpSpPr>
        <p:sp>
          <p:nvSpPr>
            <p:cNvPr id="13" name="Google Shape;90;p1">
              <a:extLst>
                <a:ext uri="{FF2B5EF4-FFF2-40B4-BE49-F238E27FC236}">
                  <a16:creationId xmlns:a16="http://schemas.microsoft.com/office/drawing/2014/main" id="{7A908EE9-44DA-810C-CE6B-7E01FC24EF4C}"/>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D8FA8158-5BA1-CE2F-C7CB-7590865F6DE5}"/>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4602F901-4BDC-CEFD-D5A9-AD5681740935}"/>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1DFF62C9-680C-74DC-2E0E-A2651D09EF68}"/>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a:extLst>
              <a:ext uri="{FF2B5EF4-FFF2-40B4-BE49-F238E27FC236}">
                <a16:creationId xmlns:a16="http://schemas.microsoft.com/office/drawing/2014/main" id="{1D9833F4-DFCA-2AF0-FAEE-8CE8DE7E3FD0}"/>
              </a:ext>
            </a:extLst>
          </p:cNvPr>
          <p:cNvSpPr txBox="1"/>
          <p:nvPr/>
        </p:nvSpPr>
        <p:spPr>
          <a:xfrm>
            <a:off x="452716" y="233084"/>
            <a:ext cx="11286565" cy="1433792"/>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Workflow Overview</a:t>
            </a:r>
            <a:endParaRPr sz="8000" b="1" dirty="0">
              <a:solidFill>
                <a:schemeClr val="bg1"/>
              </a:solidFill>
              <a:latin typeface="Rubik" pitchFamily="2" charset="-79"/>
              <a:cs typeface="Rubik" pitchFamily="2" charset="-79"/>
            </a:endParaRPr>
          </a:p>
        </p:txBody>
      </p:sp>
      <p:pic>
        <p:nvPicPr>
          <p:cNvPr id="3" name="Picture 2" descr="A logo of a computer&#10;&#10;AI-generated content may be incorrect.">
            <a:extLst>
              <a:ext uri="{FF2B5EF4-FFF2-40B4-BE49-F238E27FC236}">
                <a16:creationId xmlns:a16="http://schemas.microsoft.com/office/drawing/2014/main" id="{0B26739A-9EFC-A1E5-30DC-9B5955447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038" y="3176750"/>
            <a:ext cx="2765924" cy="2765924"/>
          </a:xfrm>
          <a:prstGeom prst="rect">
            <a:avLst/>
          </a:prstGeom>
        </p:spPr>
      </p:pic>
    </p:spTree>
    <p:extLst>
      <p:ext uri="{BB962C8B-B14F-4D97-AF65-F5344CB8AC3E}">
        <p14:creationId xmlns:p14="http://schemas.microsoft.com/office/powerpoint/2010/main" val="3594741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5456609-4FA0-35E7-B720-F7E3ED0EE37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293144F-86BB-BE4B-4E1D-550A907B1898}"/>
              </a:ext>
            </a:extLst>
          </p:cNvPr>
          <p:cNvGrpSpPr/>
          <p:nvPr/>
        </p:nvGrpSpPr>
        <p:grpSpPr>
          <a:xfrm>
            <a:off x="0" y="217085"/>
            <a:ext cx="12197005" cy="964014"/>
            <a:chOff x="0" y="162814"/>
            <a:chExt cx="9147753" cy="723011"/>
          </a:xfrm>
        </p:grpSpPr>
        <p:sp>
          <p:nvSpPr>
            <p:cNvPr id="10" name="Google Shape;110;p2">
              <a:extLst>
                <a:ext uri="{FF2B5EF4-FFF2-40B4-BE49-F238E27FC236}">
                  <a16:creationId xmlns:a16="http://schemas.microsoft.com/office/drawing/2014/main" id="{4369CD00-C440-0009-E720-3F764A1AE844}"/>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89D846DD-B4AD-B584-26A5-9133851D7E04}"/>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9F7AB282-D0BD-D531-2301-85168B730F0D}"/>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9C2A18CD-666C-AFB7-14F2-B7363F65F6A2}"/>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1F329D7B-2320-94A1-A978-9C2C610EE46E}"/>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Workflow</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4F790978-5934-1C4B-7777-F758C67F39B2}"/>
              </a:ext>
            </a:extLst>
          </p:cNvPr>
          <p:cNvSpPr txBox="1"/>
          <p:nvPr/>
        </p:nvSpPr>
        <p:spPr>
          <a:xfrm>
            <a:off x="325268" y="1244402"/>
            <a:ext cx="11541909" cy="5450074"/>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3D Model Creation</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Create or import 3D models of FRC game pieces into Blender, you can use the STL file format to transfer the model from SolidWorks to Blender. Keep in mind that Blender uses meters and SolidWorks uses millimeters, so we need to scale the object down after the import is complete</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Material and Texturing</a:t>
            </a:r>
          </a:p>
          <a:p>
            <a:pPr fontAlgn="base"/>
            <a:r>
              <a:rPr lang="en-US" dirty="0">
                <a:latin typeface="Rubik" pitchFamily="2" charset="-79"/>
                <a:cs typeface="Rubik" pitchFamily="2" charset="-79"/>
              </a:rPr>
              <a:t>Using the “Shading” tab, configure the object’s material to be as realistic as possible</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Scene Randomization</a:t>
            </a:r>
          </a:p>
          <a:p>
            <a:pPr fontAlgn="base"/>
            <a:r>
              <a:rPr lang="en-US" dirty="0">
                <a:latin typeface="Rubik" pitchFamily="2" charset="-79"/>
                <a:cs typeface="Rubik" pitchFamily="2" charset="-79"/>
              </a:rPr>
              <a:t>Using an automated script, randomize camera position, lighting and background at the beginning of each frame in the animation</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Rendering</a:t>
            </a:r>
          </a:p>
          <a:p>
            <a:pPr fontAlgn="base"/>
            <a:r>
              <a:rPr lang="en-US" dirty="0">
                <a:latin typeface="Rubik" pitchFamily="2" charset="-79"/>
                <a:cs typeface="Rubik" pitchFamily="2" charset="-79"/>
              </a:rPr>
              <a:t>Use Blender’s cycles rendering engine to produce images and a masks that will later be used to accurately annotate the dataset</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Annotate the dataset</a:t>
            </a:r>
            <a:endParaRPr lang="en-US" b="0" i="0" dirty="0">
              <a:effectLst/>
              <a:latin typeface="Rubik" pitchFamily="2" charset="-79"/>
              <a:cs typeface="Rubik" pitchFamily="2" charset="-79"/>
            </a:endParaRPr>
          </a:p>
          <a:p>
            <a:pPr fontAlgn="base"/>
            <a:r>
              <a:rPr lang="en-US" dirty="0">
                <a:latin typeface="Rubik" pitchFamily="2" charset="-79"/>
                <a:cs typeface="Rubik" pitchFamily="2" charset="-79"/>
              </a:rPr>
              <a:t>Using python and OpenCV annotate each image using it’s mask and save the results</a:t>
            </a:r>
          </a:p>
        </p:txBody>
      </p:sp>
      <p:pic>
        <p:nvPicPr>
          <p:cNvPr id="2" name="Picture 1" descr="A logo of a computer&#10;&#10;AI-generated content may be incorrect.">
            <a:extLst>
              <a:ext uri="{FF2B5EF4-FFF2-40B4-BE49-F238E27FC236}">
                <a16:creationId xmlns:a16="http://schemas.microsoft.com/office/drawing/2014/main" id="{E3158558-8B08-DBF8-6F5A-7EC14916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2237" y="6268237"/>
            <a:ext cx="589763" cy="589763"/>
          </a:xfrm>
          <a:prstGeom prst="rect">
            <a:avLst/>
          </a:prstGeom>
        </p:spPr>
      </p:pic>
    </p:spTree>
    <p:extLst>
      <p:ext uri="{BB962C8B-B14F-4D97-AF65-F5344CB8AC3E}">
        <p14:creationId xmlns:p14="http://schemas.microsoft.com/office/powerpoint/2010/main" val="2778541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1915113D-8B13-0185-76EB-D1C58C77F52E}"/>
            </a:ext>
          </a:extLst>
        </p:cNvPr>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9CE5FD52-77E0-78CA-E757-7F9E69B8CEA8}"/>
              </a:ext>
            </a:extLst>
          </p:cNvPr>
          <p:cNvGrpSpPr/>
          <p:nvPr/>
        </p:nvGrpSpPr>
        <p:grpSpPr>
          <a:xfrm>
            <a:off x="0" y="1"/>
            <a:ext cx="12192000" cy="4144834"/>
            <a:chOff x="0" y="1072338"/>
            <a:chExt cx="12192000" cy="2764396"/>
          </a:xfrm>
        </p:grpSpPr>
        <p:sp>
          <p:nvSpPr>
            <p:cNvPr id="13" name="Google Shape;90;p1">
              <a:extLst>
                <a:ext uri="{FF2B5EF4-FFF2-40B4-BE49-F238E27FC236}">
                  <a16:creationId xmlns:a16="http://schemas.microsoft.com/office/drawing/2014/main" id="{F93A7749-2EA5-0818-3FD7-91348516CABE}"/>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7DC1F2AF-13E4-A251-AC6C-BDFFDE53D1EB}"/>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4483338E-416F-BB56-4836-771E893DF251}"/>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8DF1D8B2-FBF2-6056-FC36-F05F36245A45}"/>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a:extLst>
              <a:ext uri="{FF2B5EF4-FFF2-40B4-BE49-F238E27FC236}">
                <a16:creationId xmlns:a16="http://schemas.microsoft.com/office/drawing/2014/main" id="{EA0BC715-9D81-8C72-CC21-9F9A4D1BABDE}"/>
              </a:ext>
            </a:extLst>
          </p:cNvPr>
          <p:cNvSpPr txBox="1"/>
          <p:nvPr/>
        </p:nvSpPr>
        <p:spPr>
          <a:xfrm>
            <a:off x="452716" y="233084"/>
            <a:ext cx="11286565" cy="2536814"/>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Python Notebook</a:t>
            </a:r>
            <a:r>
              <a:rPr lang="en-US" sz="8000" b="1" dirty="0">
                <a:solidFill>
                  <a:schemeClr val="bg1"/>
                </a:solidFill>
              </a:rPr>
              <a:t> </a:t>
            </a:r>
            <a:r>
              <a:rPr lang="en-US" sz="8000" b="1" dirty="0">
                <a:solidFill>
                  <a:schemeClr val="bg1"/>
                </a:solidFill>
                <a:latin typeface="Harrington" panose="04040505050A02020702" pitchFamily="82" charset="0"/>
                <a:ea typeface="HGMinchoE" panose="020B0400000000000000" pitchFamily="49" charset="-128"/>
              </a:rPr>
              <a:t>&amp;</a:t>
            </a:r>
          </a:p>
          <a:p>
            <a:pPr algn="ctr"/>
            <a:r>
              <a:rPr lang="en-US" sz="8000" b="1" dirty="0">
                <a:solidFill>
                  <a:schemeClr val="bg1"/>
                </a:solidFill>
                <a:latin typeface="Rubik" pitchFamily="2" charset="-79"/>
                <a:ea typeface="HGMinchoE" panose="020B0400000000000000" pitchFamily="49" charset="-128"/>
                <a:cs typeface="Rubik" pitchFamily="2" charset="-79"/>
              </a:rPr>
              <a:t>Source Code</a:t>
            </a:r>
            <a:endParaRPr sz="8000" b="1" dirty="0">
              <a:solidFill>
                <a:schemeClr val="bg1"/>
              </a:solidFill>
              <a:latin typeface="Rubik" pitchFamily="2" charset="-79"/>
              <a:ea typeface="HGMinchoE" panose="020B0400000000000000" pitchFamily="49" charset="-128"/>
              <a:cs typeface="Rubik" pitchFamily="2" charset="-79"/>
            </a:endParaRPr>
          </a:p>
        </p:txBody>
      </p:sp>
      <p:pic>
        <p:nvPicPr>
          <p:cNvPr id="4" name="Picture 3" descr="A blue and white swirly logo&#10;&#10;AI-generated content may be incorrect.">
            <a:extLst>
              <a:ext uri="{FF2B5EF4-FFF2-40B4-BE49-F238E27FC236}">
                <a16:creationId xmlns:a16="http://schemas.microsoft.com/office/drawing/2014/main" id="{B374A4E1-9D10-A910-ABEC-94554A238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836" y="4456006"/>
            <a:ext cx="1992324" cy="1992324"/>
          </a:xfrm>
          <a:prstGeom prst="rect">
            <a:avLst/>
          </a:prstGeom>
        </p:spPr>
      </p:pic>
    </p:spTree>
    <p:extLst>
      <p:ext uri="{BB962C8B-B14F-4D97-AF65-F5344CB8AC3E}">
        <p14:creationId xmlns:p14="http://schemas.microsoft.com/office/powerpoint/2010/main" val="4144561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BC48386-1ECB-75A5-95DE-10C806F2653E}"/>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45C1E77-21C1-1B3E-647C-515DE203F8C3}"/>
              </a:ext>
            </a:extLst>
          </p:cNvPr>
          <p:cNvGrpSpPr/>
          <p:nvPr/>
        </p:nvGrpSpPr>
        <p:grpSpPr>
          <a:xfrm>
            <a:off x="0" y="217085"/>
            <a:ext cx="12197005" cy="964014"/>
            <a:chOff x="0" y="162814"/>
            <a:chExt cx="9147753" cy="723011"/>
          </a:xfrm>
        </p:grpSpPr>
        <p:sp>
          <p:nvSpPr>
            <p:cNvPr id="10" name="Google Shape;110;p2">
              <a:extLst>
                <a:ext uri="{FF2B5EF4-FFF2-40B4-BE49-F238E27FC236}">
                  <a16:creationId xmlns:a16="http://schemas.microsoft.com/office/drawing/2014/main" id="{9A885A93-E18B-430E-3564-342C345C20C2}"/>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FFC5614E-504A-4340-CFD3-7BD8A10E7DFD}"/>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32587F83-31B3-F764-BF9E-87A9E2E8D8BC}"/>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9FE6FFB2-2FED-79D8-F615-901EDB025741}"/>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7ECBE9C8-FBAC-EA7D-87EF-180E8BD5C663}"/>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Source material </a:t>
            </a:r>
            <a:r>
              <a:rPr lang="en-US" sz="4000" b="1" dirty="0">
                <a:solidFill>
                  <a:schemeClr val="bg1"/>
                </a:solidFill>
                <a:latin typeface="Harrington" panose="04040505050A02020702" pitchFamily="82" charset="0"/>
                <a:ea typeface="HGMinchoE" panose="020B0400000000000000" pitchFamily="49" charset="-128"/>
              </a:rPr>
              <a:t>&amp;</a:t>
            </a:r>
            <a:r>
              <a:rPr lang="en-US" sz="4000" b="1" dirty="0">
                <a:solidFill>
                  <a:srgbClr val="FFFFFF"/>
                </a:solidFill>
                <a:latin typeface="Rubik"/>
                <a:ea typeface="Rubik"/>
                <a:cs typeface="Rubik"/>
                <a:sym typeface="Rubik"/>
              </a:rPr>
              <a:t> python notebook</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D6B8C6D2-4F0E-BCC2-8C7A-E7A2DCCED49E}"/>
              </a:ext>
            </a:extLst>
          </p:cNvPr>
          <p:cNvSpPr txBox="1"/>
          <p:nvPr/>
        </p:nvSpPr>
        <p:spPr>
          <a:xfrm>
            <a:off x="325268" y="1244402"/>
            <a:ext cx="11541909" cy="5450074"/>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After this presentation</a:t>
            </a:r>
          </a:p>
          <a:p>
            <a:pPr fontAlgn="base"/>
            <a:r>
              <a:rPr lang="en-US" dirty="0">
                <a:latin typeface="Rubik" pitchFamily="2" charset="-79"/>
                <a:cs typeface="Rubik" pitchFamily="2" charset="-79"/>
              </a:rPr>
              <a:t>You should have a basic understanding of the overall concept.</a:t>
            </a:r>
          </a:p>
          <a:p>
            <a:pPr fontAlgn="base"/>
            <a:r>
              <a:rPr lang="en-US" dirty="0">
                <a:latin typeface="Rubik" pitchFamily="2" charset="-79"/>
                <a:cs typeface="Rubik" pitchFamily="2" charset="-79"/>
              </a:rPr>
              <a:t>The rest of the lesson will continue in the </a:t>
            </a:r>
            <a:r>
              <a:rPr lang="en-US" b="1" dirty="0">
                <a:latin typeface="Rubik" pitchFamily="2" charset="-79"/>
                <a:cs typeface="Rubik" pitchFamily="2" charset="-79"/>
              </a:rPr>
              <a:t>Python Notebook</a:t>
            </a:r>
            <a:r>
              <a:rPr lang="en-US" dirty="0">
                <a:latin typeface="Rubik" pitchFamily="2" charset="-79"/>
                <a:cs typeface="Rubik" pitchFamily="2" charset="-79"/>
              </a:rPr>
              <a:t> and </a:t>
            </a:r>
            <a:r>
              <a:rPr lang="en-US" b="1" dirty="0">
                <a:latin typeface="Rubik" pitchFamily="2" charset="-79"/>
                <a:cs typeface="Rubik" pitchFamily="2" charset="-79"/>
              </a:rPr>
              <a:t>Blender</a:t>
            </a:r>
            <a:r>
              <a:rPr lang="en-US" dirty="0">
                <a:latin typeface="Rubik" pitchFamily="2" charset="-79"/>
                <a:cs typeface="Rubik" pitchFamily="2" charset="-79"/>
              </a:rPr>
              <a:t>.</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Python Notebook Includes:</a:t>
            </a:r>
          </a:p>
          <a:p>
            <a:pPr marL="285750" indent="-285750" fontAlgn="base">
              <a:buFont typeface="Arial" panose="020B0604020202020204" pitchFamily="34" charset="0"/>
              <a:buChar char="•"/>
            </a:pPr>
            <a:r>
              <a:rPr lang="en-US" dirty="0">
                <a:latin typeface="Rubik" pitchFamily="2" charset="-79"/>
                <a:cs typeface="Rubik" pitchFamily="2" charset="-79"/>
              </a:rPr>
              <a:t>Automation script for Blender</a:t>
            </a:r>
          </a:p>
          <a:p>
            <a:pPr marL="285750" indent="-285750" fontAlgn="base">
              <a:buFont typeface="Arial" panose="020B0604020202020204" pitchFamily="34" charset="0"/>
              <a:buChar char="•"/>
            </a:pPr>
            <a:r>
              <a:rPr lang="en-US" dirty="0">
                <a:latin typeface="Rubik" pitchFamily="2" charset="-79"/>
                <a:cs typeface="Rubik" pitchFamily="2" charset="-79"/>
              </a:rPr>
              <a:t>Code to generate annotations in YOLOv11 object detection format</a:t>
            </a:r>
          </a:p>
          <a:p>
            <a:pPr marL="285750" indent="-285750" fontAlgn="base">
              <a:buFont typeface="Arial" panose="020B0604020202020204" pitchFamily="34" charset="0"/>
              <a:buChar char="•"/>
            </a:pPr>
            <a:r>
              <a:rPr lang="en-US" dirty="0">
                <a:latin typeface="Rubik" pitchFamily="2" charset="-79"/>
                <a:cs typeface="Rubik" pitchFamily="2" charset="-79"/>
              </a:rPr>
              <a:t>Code to convert Blender images to grayscale (force the model to depend less on color data)</a:t>
            </a:r>
          </a:p>
          <a:p>
            <a:pPr marL="285750" indent="-285750" fontAlgn="base">
              <a:buFont typeface="Arial" panose="020B0604020202020204" pitchFamily="34" charset="0"/>
              <a:buChar char="•"/>
            </a:pPr>
            <a:r>
              <a:rPr lang="en-US" dirty="0">
                <a:latin typeface="Rubik" pitchFamily="2" charset="-79"/>
                <a:cs typeface="Rubik" pitchFamily="2" charset="-79"/>
              </a:rPr>
              <a:t>Code to train the YOLOv11 object detection model</a:t>
            </a:r>
          </a:p>
          <a:p>
            <a:pPr marL="285750" indent="-285750" fontAlgn="base">
              <a:buFont typeface="Arial" panose="020B0604020202020204" pitchFamily="34" charset="0"/>
              <a:buChar char="•"/>
            </a:pPr>
            <a:r>
              <a:rPr lang="en-US" dirty="0">
                <a:latin typeface="Rubik" pitchFamily="2" charset="-79"/>
                <a:cs typeface="Rubik" pitchFamily="2" charset="-79"/>
              </a:rPr>
              <a:t>Code to use the trained model</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Blender File Includes:</a:t>
            </a:r>
          </a:p>
          <a:p>
            <a:pPr marL="285750" indent="-285750" fontAlgn="base">
              <a:buFont typeface="Arial" panose="020B0604020202020204" pitchFamily="34" charset="0"/>
              <a:buChar char="•"/>
            </a:pPr>
            <a:r>
              <a:rPr lang="en-US" dirty="0">
                <a:latin typeface="Rubik" pitchFamily="2" charset="-79"/>
                <a:cs typeface="Rubik" pitchFamily="2" charset="-79"/>
              </a:rPr>
              <a:t>A basic environment, the Coral and the Algae game pieces (FRC 2025)</a:t>
            </a:r>
          </a:p>
          <a:p>
            <a:pPr marL="285750" indent="-285750" fontAlgn="base">
              <a:buFont typeface="Arial" panose="020B0604020202020204" pitchFamily="34" charset="0"/>
              <a:buChar char="•"/>
            </a:pPr>
            <a:r>
              <a:rPr lang="en-US" dirty="0">
                <a:latin typeface="Rubik" pitchFamily="2" charset="-79"/>
                <a:cs typeface="Rubik" pitchFamily="2" charset="-79"/>
              </a:rPr>
              <a:t>The automation script</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Install Blender</a:t>
            </a:r>
          </a:p>
          <a:p>
            <a:pPr fontAlgn="base"/>
            <a:r>
              <a:rPr lang="en-US" dirty="0">
                <a:latin typeface="Rubik" pitchFamily="2" charset="-79"/>
                <a:cs typeface="Rubik" pitchFamily="2" charset="-79"/>
              </a:rPr>
              <a:t>Download from </a:t>
            </a:r>
            <a:r>
              <a:rPr lang="en-US" dirty="0">
                <a:latin typeface="Rubik" pitchFamily="2" charset="-79"/>
                <a:cs typeface="Rubik" pitchFamily="2" charset="-79"/>
                <a:hlinkClick r:id="rId3"/>
              </a:rPr>
              <a:t>www.blender.org/download/</a:t>
            </a:r>
            <a:r>
              <a:rPr lang="en-US" dirty="0">
                <a:latin typeface="Rubik" pitchFamily="2" charset="-79"/>
                <a:cs typeface="Rubik" pitchFamily="2" charset="-79"/>
              </a:rPr>
              <a:t> and follow the installation steps</a:t>
            </a:r>
          </a:p>
          <a:p>
            <a:pPr fontAlgn="base"/>
            <a:endParaRPr lang="en-US" dirty="0">
              <a:latin typeface="Rubik" pitchFamily="2" charset="-79"/>
              <a:cs typeface="Rubik" pitchFamily="2" charset="-79"/>
            </a:endParaRPr>
          </a:p>
          <a:p>
            <a:pPr fontAlgn="base"/>
            <a:endParaRPr lang="en-US" dirty="0">
              <a:latin typeface="Rubik" pitchFamily="2" charset="-79"/>
              <a:cs typeface="Rubik" pitchFamily="2" charset="-79"/>
            </a:endParaRPr>
          </a:p>
        </p:txBody>
      </p:sp>
      <p:pic>
        <p:nvPicPr>
          <p:cNvPr id="3" name="Picture 2" descr="A blue and white swirly logo&#10;&#10;AI-generated content may be incorrect.">
            <a:extLst>
              <a:ext uri="{FF2B5EF4-FFF2-40B4-BE49-F238E27FC236}">
                <a16:creationId xmlns:a16="http://schemas.microsoft.com/office/drawing/2014/main" id="{65786F02-315E-7788-4DCD-78255B936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802" y="5986984"/>
            <a:ext cx="853344" cy="853344"/>
          </a:xfrm>
          <a:prstGeom prst="rect">
            <a:avLst/>
          </a:prstGeom>
        </p:spPr>
      </p:pic>
    </p:spTree>
    <p:extLst>
      <p:ext uri="{BB962C8B-B14F-4D97-AF65-F5344CB8AC3E}">
        <p14:creationId xmlns:p14="http://schemas.microsoft.com/office/powerpoint/2010/main" val="102170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A7ADCE01-0604-AC2B-8A5F-F7BB47FC7A4C}"/>
              </a:ext>
            </a:extLst>
          </p:cNvPr>
          <p:cNvGrpSpPr/>
          <p:nvPr/>
        </p:nvGrpSpPr>
        <p:grpSpPr>
          <a:xfrm>
            <a:off x="0" y="1"/>
            <a:ext cx="12192000" cy="4052046"/>
            <a:chOff x="0" y="1072338"/>
            <a:chExt cx="12192000" cy="2764396"/>
          </a:xfrm>
        </p:grpSpPr>
        <p:sp>
          <p:nvSpPr>
            <p:cNvPr id="13" name="Google Shape;90;p1">
              <a:extLst>
                <a:ext uri="{FF2B5EF4-FFF2-40B4-BE49-F238E27FC236}">
                  <a16:creationId xmlns:a16="http://schemas.microsoft.com/office/drawing/2014/main" id="{197DB5CE-FCBF-8893-324E-AD37E651D7AA}"/>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A43190ED-CA31-8839-309D-FB9B63C3C90E}"/>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BF5406F8-2983-749B-C606-2DF4D2CD9CE3}"/>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BE61CB2D-6802-2600-98F4-F5F5F4757D89}"/>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p:cNvSpPr txBox="1"/>
          <p:nvPr/>
        </p:nvSpPr>
        <p:spPr>
          <a:xfrm>
            <a:off x="452716" y="233083"/>
            <a:ext cx="11286565" cy="2504565"/>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Introduction to Object Detection</a:t>
            </a:r>
            <a:endParaRPr sz="8000" b="1" dirty="0">
              <a:solidFill>
                <a:schemeClr val="bg1"/>
              </a:solidFill>
              <a:latin typeface="Rubik" pitchFamily="2" charset="-79"/>
              <a:cs typeface="Rubik" pitchFamily="2" charset="-79"/>
            </a:endParaRPr>
          </a:p>
        </p:txBody>
      </p:sp>
      <p:pic>
        <p:nvPicPr>
          <p:cNvPr id="4" name="Picture 3" descr="A blue and white logo&#10;&#10;AI-generated content may be incorrect.">
            <a:extLst>
              <a:ext uri="{FF2B5EF4-FFF2-40B4-BE49-F238E27FC236}">
                <a16:creationId xmlns:a16="http://schemas.microsoft.com/office/drawing/2014/main" id="{0E0EE31C-B16C-D1B1-D6A9-0986D0D86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396" y="4227710"/>
            <a:ext cx="2397207" cy="23972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9" name="Group 8">
            <a:extLst>
              <a:ext uri="{FF2B5EF4-FFF2-40B4-BE49-F238E27FC236}">
                <a16:creationId xmlns:a16="http://schemas.microsoft.com/office/drawing/2014/main" id="{D942F3C7-BAB7-60C8-0B48-C93DBB7FB925}"/>
              </a:ext>
            </a:extLst>
          </p:cNvPr>
          <p:cNvGrpSpPr/>
          <p:nvPr/>
        </p:nvGrpSpPr>
        <p:grpSpPr>
          <a:xfrm>
            <a:off x="1" y="217085"/>
            <a:ext cx="12197004" cy="846432"/>
            <a:chOff x="0" y="162814"/>
            <a:chExt cx="9147753" cy="634824"/>
          </a:xfrm>
        </p:grpSpPr>
        <p:sp>
          <p:nvSpPr>
            <p:cNvPr id="10" name="Google Shape;110;p2">
              <a:extLst>
                <a:ext uri="{FF2B5EF4-FFF2-40B4-BE49-F238E27FC236}">
                  <a16:creationId xmlns:a16="http://schemas.microsoft.com/office/drawing/2014/main" id="{0EEFE658-E515-DBB7-3B7E-21E1841174B5}"/>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44B5280D-7D03-9D32-B359-88B71B5E37E0}"/>
                </a:ext>
              </a:extLst>
            </p:cNvPr>
            <p:cNvSpPr/>
            <p:nvPr/>
          </p:nvSpPr>
          <p:spPr>
            <a:xfrm>
              <a:off x="8863353" y="162815"/>
              <a:ext cx="284400" cy="632923"/>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AB5A3CF1-978B-CB64-9A10-679EAEAC59D5}"/>
                </a:ext>
              </a:extLst>
            </p:cNvPr>
            <p:cNvSpPr/>
            <p:nvPr/>
          </p:nvSpPr>
          <p:spPr>
            <a:xfrm>
              <a:off x="8578953" y="162814"/>
              <a:ext cx="284400" cy="632923"/>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F65010C8-695E-7667-D9D5-6979C5CC8B5B}"/>
                </a:ext>
              </a:extLst>
            </p:cNvPr>
            <p:cNvSpPr/>
            <p:nvPr/>
          </p:nvSpPr>
          <p:spPr>
            <a:xfrm>
              <a:off x="8290800" y="164715"/>
              <a:ext cx="284400" cy="632923"/>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What is Object Detection?​</a:t>
            </a:r>
            <a:endParaRPr lang="he-IL" sz="4000" b="1" dirty="0">
              <a:solidFill>
                <a:srgbClr val="FFFFFF"/>
              </a:solidFill>
              <a:latin typeface="Rubik"/>
              <a:ea typeface="Rubik"/>
              <a:cs typeface="Rubik"/>
              <a:sym typeface="Rubik"/>
            </a:endParaRPr>
          </a:p>
        </p:txBody>
      </p:sp>
      <p:sp>
        <p:nvSpPr>
          <p:cNvPr id="118" name="Google Shape;118;p2"/>
          <p:cNvSpPr txBox="1"/>
          <p:nvPr/>
        </p:nvSpPr>
        <p:spPr>
          <a:xfrm>
            <a:off x="325268" y="1244401"/>
            <a:ext cx="5863936" cy="5156399"/>
          </a:xfrm>
          <a:prstGeom prst="rect">
            <a:avLst/>
          </a:prstGeom>
          <a:noFill/>
          <a:ln>
            <a:noFill/>
          </a:ln>
        </p:spPr>
        <p:txBody>
          <a:bodyPr spcFirstLastPara="1" wrap="square" lIns="121900" tIns="121900" rIns="121900" bIns="121900" anchor="t" anchorCtr="0">
            <a:noAutofit/>
          </a:bodyPr>
          <a:lstStyle/>
          <a:p>
            <a:pPr fontAlgn="base"/>
            <a:r>
              <a:rPr lang="en-US" sz="2000" b="1" dirty="0">
                <a:latin typeface="Rubik" pitchFamily="2" charset="-79"/>
                <a:cs typeface="Rubik" pitchFamily="2" charset="-79"/>
              </a:rPr>
              <a:t>Definition of Object Detection</a:t>
            </a:r>
            <a:r>
              <a:rPr lang="en-US" sz="2000" dirty="0">
                <a:latin typeface="Rubik" pitchFamily="2" charset="-79"/>
                <a:cs typeface="Rubik" pitchFamily="2" charset="-79"/>
              </a:rPr>
              <a:t>​</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Object detection identifies and locates objects within images or videos using bounding boxes</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Beyond Image Classification</a:t>
            </a:r>
            <a:r>
              <a:rPr lang="en-US" sz="2000" dirty="0">
                <a:latin typeface="Rubik" pitchFamily="2" charset="-79"/>
                <a:cs typeface="Rubik" pitchFamily="2" charset="-79"/>
              </a:rPr>
              <a:t>​</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It not only classifies objects but also determines their precise positions in real-time</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FRC Application</a:t>
            </a:r>
            <a:r>
              <a:rPr lang="en-US" sz="2000" dirty="0">
                <a:latin typeface="Rubik" pitchFamily="2" charset="-79"/>
                <a:cs typeface="Rubik" pitchFamily="2" charset="-79"/>
              </a:rPr>
              <a:t>​</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Used in robotics competitions to detect game pieces and obstacles for autonomous decision-making</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Real-time Interaction</a:t>
            </a:r>
            <a:r>
              <a:rPr lang="en-US" sz="2000" dirty="0">
                <a:latin typeface="Rubik" pitchFamily="2" charset="-79"/>
                <a:cs typeface="Rubik" pitchFamily="2" charset="-79"/>
              </a:rPr>
              <a:t>​</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Enables intelligent systems to interact with their environment dynamically and effectively</a:t>
            </a:r>
            <a:endParaRPr lang="en-US" sz="3600" b="0" i="0" dirty="0">
              <a:effectLst/>
              <a:latin typeface="Rubik" pitchFamily="2" charset="-79"/>
              <a:cs typeface="Rubik" pitchFamily="2" charset="-79"/>
            </a:endParaRPr>
          </a:p>
        </p:txBody>
      </p:sp>
      <p:pic>
        <p:nvPicPr>
          <p:cNvPr id="3" name="Picture 2">
            <a:extLst>
              <a:ext uri="{FF2B5EF4-FFF2-40B4-BE49-F238E27FC236}">
                <a16:creationId xmlns:a16="http://schemas.microsoft.com/office/drawing/2014/main" id="{3BA5D818-EE42-D85B-7896-70A904908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6400800"/>
            <a:ext cx="457200" cy="457200"/>
          </a:xfrm>
          <a:prstGeom prst="rect">
            <a:avLst/>
          </a:prstGeom>
        </p:spPr>
      </p:pic>
      <p:pic>
        <p:nvPicPr>
          <p:cNvPr id="19" name="Picture 18" descr="A collage of images of dirt and dirt&#10;&#10;AI-generated content may be incorrect.">
            <a:extLst>
              <a:ext uri="{FF2B5EF4-FFF2-40B4-BE49-F238E27FC236}">
                <a16:creationId xmlns:a16="http://schemas.microsoft.com/office/drawing/2014/main" id="{999BA515-BBBC-27E3-B219-88FC64AD9DF8}"/>
              </a:ext>
            </a:extLst>
          </p:cNvPr>
          <p:cNvPicPr>
            <a:picLocks noChangeAspect="1"/>
          </p:cNvPicPr>
          <p:nvPr/>
        </p:nvPicPr>
        <p:blipFill>
          <a:blip r:embed="rId4">
            <a:extLst>
              <a:ext uri="{28A0092B-C50C-407E-A947-70E740481C1C}">
                <a14:useLocalDpi xmlns:a14="http://schemas.microsoft.com/office/drawing/2010/main" val="0"/>
              </a:ext>
            </a:extLst>
          </a:blip>
          <a:srcRect l="33291" t="-42" b="1"/>
          <a:stretch>
            <a:fillRect/>
          </a:stretch>
        </p:blipFill>
        <p:spPr>
          <a:xfrm>
            <a:off x="6574820" y="1695647"/>
            <a:ext cx="5242985" cy="4496430"/>
          </a:xfrm>
          <a:prstGeom prst="rect">
            <a:avLst/>
          </a:prstGeom>
        </p:spPr>
      </p:pic>
    </p:spTree>
    <p:extLst>
      <p:ext uri="{BB962C8B-B14F-4D97-AF65-F5344CB8AC3E}">
        <p14:creationId xmlns:p14="http://schemas.microsoft.com/office/powerpoint/2010/main" val="125079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B193E6F-EDAD-D3DA-4CD9-F92DD9ED4D1D}"/>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2E856E5-22AF-7D12-FAEA-578F08D13667}"/>
              </a:ext>
            </a:extLst>
          </p:cNvPr>
          <p:cNvGrpSpPr/>
          <p:nvPr/>
        </p:nvGrpSpPr>
        <p:grpSpPr>
          <a:xfrm>
            <a:off x="1" y="217085"/>
            <a:ext cx="12197004" cy="964014"/>
            <a:chOff x="0" y="162814"/>
            <a:chExt cx="9147753" cy="723011"/>
          </a:xfrm>
        </p:grpSpPr>
        <p:sp>
          <p:nvSpPr>
            <p:cNvPr id="10" name="Google Shape;110;p2">
              <a:extLst>
                <a:ext uri="{FF2B5EF4-FFF2-40B4-BE49-F238E27FC236}">
                  <a16:creationId xmlns:a16="http://schemas.microsoft.com/office/drawing/2014/main" id="{AE1F1AF8-340A-2AAA-0167-1FB3D6CED560}"/>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B5F0984F-9871-8507-1A0F-CC1267F95D29}"/>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AFEE1C07-124B-34EC-2B1C-36F19DE45477}"/>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64B87FB0-311F-BE86-2EB1-9E08B95E2E31}"/>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65187280-99F5-8616-B95F-3FC313ED6CC2}"/>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ML Detection vs Color Detection</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F8E15155-56AA-2561-B4A2-F28074F3FD02}"/>
              </a:ext>
            </a:extLst>
          </p:cNvPr>
          <p:cNvSpPr txBox="1"/>
          <p:nvPr/>
        </p:nvSpPr>
        <p:spPr>
          <a:xfrm>
            <a:off x="325268" y="1244401"/>
            <a:ext cx="5863936" cy="5156399"/>
          </a:xfrm>
          <a:prstGeom prst="rect">
            <a:avLst/>
          </a:prstGeom>
          <a:noFill/>
          <a:ln>
            <a:noFill/>
          </a:ln>
        </p:spPr>
        <p:txBody>
          <a:bodyPr spcFirstLastPara="1" wrap="square" lIns="121900" tIns="121900" rIns="121900" bIns="121900" anchor="t" anchorCtr="0">
            <a:noAutofit/>
          </a:bodyPr>
          <a:lstStyle/>
          <a:p>
            <a:pPr fontAlgn="base"/>
            <a:r>
              <a:rPr lang="en-US" sz="2000" b="1" dirty="0">
                <a:latin typeface="Rubik" pitchFamily="2" charset="-79"/>
                <a:cs typeface="Rubik" pitchFamily="2" charset="-79"/>
              </a:rPr>
              <a:t>Advantages of ML Detection</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ML detection adapts to complex environments and when done correctly offers robust and accurate detection even in edge cases</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Challenges of Color Detection</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Color detection is fast but struggles with lighting changes and similar color backgrounds and edge cases</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Resource and Scalability Factors</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ML requires large datasets and computing power, while color detection suits more basic, </a:t>
            </a:r>
          </a:p>
          <a:p>
            <a:pPr fontAlgn="base"/>
            <a:r>
              <a:rPr lang="en-US" sz="2000" dirty="0">
                <a:latin typeface="Rubik" pitchFamily="2" charset="-79"/>
                <a:cs typeface="Rubik" pitchFamily="2" charset="-79"/>
              </a:rPr>
              <a:t>low-resource tasks</a:t>
            </a:r>
          </a:p>
        </p:txBody>
      </p:sp>
      <p:pic>
        <p:nvPicPr>
          <p:cNvPr id="3" name="Picture 2">
            <a:extLst>
              <a:ext uri="{FF2B5EF4-FFF2-40B4-BE49-F238E27FC236}">
                <a16:creationId xmlns:a16="http://schemas.microsoft.com/office/drawing/2014/main" id="{6C4B07DA-C7CB-4DF9-C88F-76AE5584D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6400800"/>
            <a:ext cx="457200" cy="457200"/>
          </a:xfrm>
          <a:prstGeom prst="rect">
            <a:avLst/>
          </a:prstGeom>
        </p:spPr>
      </p:pic>
      <p:pic>
        <p:nvPicPr>
          <p:cNvPr id="6" name="Picture 5">
            <a:extLst>
              <a:ext uri="{FF2B5EF4-FFF2-40B4-BE49-F238E27FC236}">
                <a16:creationId xmlns:a16="http://schemas.microsoft.com/office/drawing/2014/main" id="{DD8D4ECC-DE29-0A04-4E67-EC025D5CFB77}"/>
              </a:ext>
            </a:extLst>
          </p:cNvPr>
          <p:cNvPicPr>
            <a:picLocks noChangeAspect="1"/>
          </p:cNvPicPr>
          <p:nvPr/>
        </p:nvPicPr>
        <p:blipFill>
          <a:blip r:embed="rId4"/>
          <a:stretch>
            <a:fillRect/>
          </a:stretch>
        </p:blipFill>
        <p:spPr>
          <a:xfrm>
            <a:off x="6929339" y="1268240"/>
            <a:ext cx="4622621" cy="2600224"/>
          </a:xfrm>
          <a:prstGeom prst="rect">
            <a:avLst/>
          </a:prstGeom>
        </p:spPr>
      </p:pic>
      <p:pic>
        <p:nvPicPr>
          <p:cNvPr id="15" name="Picture 14">
            <a:extLst>
              <a:ext uri="{FF2B5EF4-FFF2-40B4-BE49-F238E27FC236}">
                <a16:creationId xmlns:a16="http://schemas.microsoft.com/office/drawing/2014/main" id="{F3D09868-9365-31B8-CF40-FE867235B34B}"/>
              </a:ext>
            </a:extLst>
          </p:cNvPr>
          <p:cNvPicPr>
            <a:picLocks noChangeAspect="1"/>
          </p:cNvPicPr>
          <p:nvPr/>
        </p:nvPicPr>
        <p:blipFill>
          <a:blip r:embed="rId5"/>
          <a:stretch>
            <a:fillRect/>
          </a:stretch>
        </p:blipFill>
        <p:spPr>
          <a:xfrm>
            <a:off x="6929339" y="4038155"/>
            <a:ext cx="4622621" cy="2600225"/>
          </a:xfrm>
          <a:prstGeom prst="rect">
            <a:avLst/>
          </a:prstGeom>
        </p:spPr>
      </p:pic>
      <p:pic>
        <p:nvPicPr>
          <p:cNvPr id="8" name="Picture 7">
            <a:extLst>
              <a:ext uri="{FF2B5EF4-FFF2-40B4-BE49-F238E27FC236}">
                <a16:creationId xmlns:a16="http://schemas.microsoft.com/office/drawing/2014/main" id="{719C888E-E154-55FE-7B23-4E68FD40745F}"/>
              </a:ext>
            </a:extLst>
          </p:cNvPr>
          <p:cNvPicPr>
            <a:picLocks noChangeAspect="1"/>
          </p:cNvPicPr>
          <p:nvPr/>
        </p:nvPicPr>
        <p:blipFill>
          <a:blip r:embed="rId6"/>
          <a:stretch>
            <a:fillRect/>
          </a:stretch>
        </p:blipFill>
        <p:spPr>
          <a:xfrm>
            <a:off x="6929339" y="4038155"/>
            <a:ext cx="4622621" cy="2600224"/>
          </a:xfrm>
          <a:prstGeom prst="rect">
            <a:avLst/>
          </a:prstGeom>
        </p:spPr>
      </p:pic>
    </p:spTree>
    <p:extLst>
      <p:ext uri="{BB962C8B-B14F-4D97-AF65-F5344CB8AC3E}">
        <p14:creationId xmlns:p14="http://schemas.microsoft.com/office/powerpoint/2010/main" val="30119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6FCB203A-6431-852E-A14B-D52825FE7E41}"/>
            </a:ext>
          </a:extLst>
        </p:cNvPr>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A92DE1D2-62DD-99A6-BF0E-4D6B8F5C26CE}"/>
              </a:ext>
            </a:extLst>
          </p:cNvPr>
          <p:cNvGrpSpPr/>
          <p:nvPr/>
        </p:nvGrpSpPr>
        <p:grpSpPr>
          <a:xfrm>
            <a:off x="0" y="1"/>
            <a:ext cx="12192000" cy="2630289"/>
            <a:chOff x="0" y="1072338"/>
            <a:chExt cx="12192000" cy="2764396"/>
          </a:xfrm>
        </p:grpSpPr>
        <p:sp>
          <p:nvSpPr>
            <p:cNvPr id="13" name="Google Shape;90;p1">
              <a:extLst>
                <a:ext uri="{FF2B5EF4-FFF2-40B4-BE49-F238E27FC236}">
                  <a16:creationId xmlns:a16="http://schemas.microsoft.com/office/drawing/2014/main" id="{88290982-CBD6-0725-76E7-C470C59247D8}"/>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53265B50-AF7C-B1A7-B3BF-9E7DD7C95541}"/>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CA38B87B-AAC2-1FFF-DBFF-711F97EB00C5}"/>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BEE3099A-4476-1C1E-FEB5-38E27ED4C0DD}"/>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a:extLst>
              <a:ext uri="{FF2B5EF4-FFF2-40B4-BE49-F238E27FC236}">
                <a16:creationId xmlns:a16="http://schemas.microsoft.com/office/drawing/2014/main" id="{30A8B32B-A8D0-6BBE-25DA-F42FA9101BA7}"/>
              </a:ext>
            </a:extLst>
          </p:cNvPr>
          <p:cNvSpPr txBox="1"/>
          <p:nvPr/>
        </p:nvSpPr>
        <p:spPr>
          <a:xfrm>
            <a:off x="452716" y="233084"/>
            <a:ext cx="11286565" cy="1433792"/>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Synthetic Image Data</a:t>
            </a:r>
            <a:endParaRPr sz="8000" b="1" dirty="0">
              <a:solidFill>
                <a:schemeClr val="bg1"/>
              </a:solidFill>
              <a:latin typeface="Rubik" pitchFamily="2" charset="-79"/>
              <a:cs typeface="Rubik" pitchFamily="2" charset="-79"/>
            </a:endParaRPr>
          </a:p>
        </p:txBody>
      </p:sp>
      <p:pic>
        <p:nvPicPr>
          <p:cNvPr id="3" name="Picture 2">
            <a:extLst>
              <a:ext uri="{FF2B5EF4-FFF2-40B4-BE49-F238E27FC236}">
                <a16:creationId xmlns:a16="http://schemas.microsoft.com/office/drawing/2014/main" id="{2CB28A98-2C94-FF25-BF67-FCA96EC35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554" y="3596298"/>
            <a:ext cx="2530887" cy="2530887"/>
          </a:xfrm>
          <a:prstGeom prst="rect">
            <a:avLst/>
          </a:prstGeom>
        </p:spPr>
      </p:pic>
    </p:spTree>
    <p:extLst>
      <p:ext uri="{BB962C8B-B14F-4D97-AF65-F5344CB8AC3E}">
        <p14:creationId xmlns:p14="http://schemas.microsoft.com/office/powerpoint/2010/main" val="426798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E3B75851-F4CC-7B6F-216C-E5545DC6DA4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0A08F5E-2077-27D9-D22A-FCE627401A4B}"/>
              </a:ext>
            </a:extLst>
          </p:cNvPr>
          <p:cNvGrpSpPr/>
          <p:nvPr/>
        </p:nvGrpSpPr>
        <p:grpSpPr>
          <a:xfrm>
            <a:off x="1" y="217085"/>
            <a:ext cx="12197004" cy="964014"/>
            <a:chOff x="0" y="162814"/>
            <a:chExt cx="9147753" cy="723011"/>
          </a:xfrm>
        </p:grpSpPr>
        <p:sp>
          <p:nvSpPr>
            <p:cNvPr id="10" name="Google Shape;110;p2">
              <a:extLst>
                <a:ext uri="{FF2B5EF4-FFF2-40B4-BE49-F238E27FC236}">
                  <a16:creationId xmlns:a16="http://schemas.microsoft.com/office/drawing/2014/main" id="{1EE4E62B-1FC4-0D97-4CF8-1F127BCF8EF2}"/>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8C66F3EB-FF93-C743-692B-40480576A953}"/>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01F2B2E2-3436-505B-492B-4CE1871815FB}"/>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C01F9F27-12A3-F532-ED0D-3C60C85649DD}"/>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CEE5101C-B55C-FD07-3F61-561B5C790DD9}"/>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What is Synthetic Image Data?</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94ACA3B5-F72A-B869-6720-5126856D054D}"/>
              </a:ext>
            </a:extLst>
          </p:cNvPr>
          <p:cNvSpPr txBox="1"/>
          <p:nvPr/>
        </p:nvSpPr>
        <p:spPr>
          <a:xfrm>
            <a:off x="325268" y="1244401"/>
            <a:ext cx="6355142" cy="5393978"/>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Definition and Creation</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image data consist of artificially created images using 3D programs and tools, like Blender, for controlled environments and objects</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Scalability and Efficiency</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data offers scalable and efficient dataset generation without manual collection or labeling of real Images</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Use in Dynamic Scenarios</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data supports training models in scenarios with changing conditions where real data is scarce, inconsistent and hard to collect</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Perfect Labeling Advantage</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images can be perfectly labeled, reducing huma error and enhancing model accuracy and performance</a:t>
            </a:r>
          </a:p>
        </p:txBody>
      </p:sp>
      <p:pic>
        <p:nvPicPr>
          <p:cNvPr id="2" name="Picture 1">
            <a:extLst>
              <a:ext uri="{FF2B5EF4-FFF2-40B4-BE49-F238E27FC236}">
                <a16:creationId xmlns:a16="http://schemas.microsoft.com/office/drawing/2014/main" id="{919743A5-AF21-D063-376D-7F592157D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6400800"/>
            <a:ext cx="457200" cy="457200"/>
          </a:xfrm>
          <a:prstGeom prst="rect">
            <a:avLst/>
          </a:prstGeom>
        </p:spPr>
      </p:pic>
      <p:pic>
        <p:nvPicPr>
          <p:cNvPr id="4" name="Picture 3">
            <a:extLst>
              <a:ext uri="{FF2B5EF4-FFF2-40B4-BE49-F238E27FC236}">
                <a16:creationId xmlns:a16="http://schemas.microsoft.com/office/drawing/2014/main" id="{BF1B8624-57A8-7118-6F5F-81E0417963EB}"/>
              </a:ext>
            </a:extLst>
          </p:cNvPr>
          <p:cNvPicPr>
            <a:picLocks noChangeAspect="1"/>
          </p:cNvPicPr>
          <p:nvPr/>
        </p:nvPicPr>
        <p:blipFill>
          <a:blip r:embed="rId4"/>
          <a:stretch>
            <a:fillRect/>
          </a:stretch>
        </p:blipFill>
        <p:spPr>
          <a:xfrm>
            <a:off x="6923080" y="4098396"/>
            <a:ext cx="4622621" cy="2600225"/>
          </a:xfrm>
          <a:prstGeom prst="rect">
            <a:avLst/>
          </a:prstGeom>
        </p:spPr>
      </p:pic>
      <p:pic>
        <p:nvPicPr>
          <p:cNvPr id="16" name="Picture 15">
            <a:extLst>
              <a:ext uri="{FF2B5EF4-FFF2-40B4-BE49-F238E27FC236}">
                <a16:creationId xmlns:a16="http://schemas.microsoft.com/office/drawing/2014/main" id="{1A3BF542-5185-FBBB-A88A-C3E7F2FF14D7}"/>
              </a:ext>
            </a:extLst>
          </p:cNvPr>
          <p:cNvPicPr>
            <a:picLocks noChangeAspect="1"/>
          </p:cNvPicPr>
          <p:nvPr/>
        </p:nvPicPr>
        <p:blipFill>
          <a:blip r:embed="rId5"/>
          <a:stretch>
            <a:fillRect/>
          </a:stretch>
        </p:blipFill>
        <p:spPr>
          <a:xfrm>
            <a:off x="6923080" y="1280844"/>
            <a:ext cx="4622621" cy="2600224"/>
          </a:xfrm>
          <a:prstGeom prst="rect">
            <a:avLst/>
          </a:prstGeom>
        </p:spPr>
      </p:pic>
    </p:spTree>
    <p:extLst>
      <p:ext uri="{BB962C8B-B14F-4D97-AF65-F5344CB8AC3E}">
        <p14:creationId xmlns:p14="http://schemas.microsoft.com/office/powerpoint/2010/main" val="2596064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1BF79B03-D393-819A-E0CA-F05C26E1439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FAF02BD7-E538-6796-76BA-431CCD6F6919}"/>
              </a:ext>
            </a:extLst>
          </p:cNvPr>
          <p:cNvGrpSpPr/>
          <p:nvPr/>
        </p:nvGrpSpPr>
        <p:grpSpPr>
          <a:xfrm>
            <a:off x="0" y="217085"/>
            <a:ext cx="12197005" cy="964014"/>
            <a:chOff x="0" y="162814"/>
            <a:chExt cx="9147753" cy="723011"/>
          </a:xfrm>
        </p:grpSpPr>
        <p:sp>
          <p:nvSpPr>
            <p:cNvPr id="10" name="Google Shape;110;p2">
              <a:extLst>
                <a:ext uri="{FF2B5EF4-FFF2-40B4-BE49-F238E27FC236}">
                  <a16:creationId xmlns:a16="http://schemas.microsoft.com/office/drawing/2014/main" id="{CD15C234-8438-46B7-6C69-CC438D741AED}"/>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F2E52883-9447-DC05-B27C-F54453102C86}"/>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3CD294ED-1E70-AE08-264B-B352F18177E6}"/>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3214DD61-A42B-75FD-99B1-61F633735F31}"/>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B389EC89-D0A8-E3B8-20E6-DF73C17E7E23}"/>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Why synthetic Data for FRC</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0804EF14-9068-EA9F-B003-D7DFEA9CEF44}"/>
              </a:ext>
            </a:extLst>
          </p:cNvPr>
          <p:cNvSpPr txBox="1"/>
          <p:nvPr/>
        </p:nvSpPr>
        <p:spPr>
          <a:xfrm>
            <a:off x="325268" y="1244402"/>
            <a:ext cx="6188887" cy="5393978"/>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Challenges of Real-World Data</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Collection real-world data is very time consuming and requires manual setup, capturing, annotation and access to competition carpet and game objects </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Flexibility of Synthetic Data </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data allows simulation of various scenarios without physical constraints or limitations</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Early Model Training</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Teams can begin training custom models early, even before the physical field and elements are available </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Consistency and Accuracy</a:t>
            </a:r>
            <a:endParaRPr lang="en-US" b="0" i="0" dirty="0">
              <a:effectLst/>
              <a:latin typeface="Rubik" pitchFamily="2" charset="-79"/>
              <a:cs typeface="Rubik" pitchFamily="2" charset="-79"/>
            </a:endParaRPr>
          </a:p>
          <a:p>
            <a:pPr fontAlgn="base"/>
            <a:r>
              <a:rPr lang="en-US" dirty="0">
                <a:latin typeface="Rubik" pitchFamily="2" charset="-79"/>
                <a:cs typeface="Rubik" pitchFamily="2" charset="-79"/>
              </a:rPr>
              <a:t>Synthetic data ensures consistent, accurate labeling that can be customized to work with a specific camera or Robot configuration.</a:t>
            </a:r>
          </a:p>
        </p:txBody>
      </p:sp>
      <p:pic>
        <p:nvPicPr>
          <p:cNvPr id="2" name="Picture 1">
            <a:extLst>
              <a:ext uri="{FF2B5EF4-FFF2-40B4-BE49-F238E27FC236}">
                <a16:creationId xmlns:a16="http://schemas.microsoft.com/office/drawing/2014/main" id="{A01386B4-8B58-EC2C-06A8-E08CC729B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6400800"/>
            <a:ext cx="457200" cy="457200"/>
          </a:xfrm>
          <a:prstGeom prst="rect">
            <a:avLst/>
          </a:prstGeom>
        </p:spPr>
      </p:pic>
      <p:pic>
        <p:nvPicPr>
          <p:cNvPr id="5" name="Picture 4" descr="A machine with a number on it&#10;&#10;AI-generated content may be incorrect.">
            <a:extLst>
              <a:ext uri="{FF2B5EF4-FFF2-40B4-BE49-F238E27FC236}">
                <a16:creationId xmlns:a16="http://schemas.microsoft.com/office/drawing/2014/main" id="{9D6ED719-723B-B6ED-B299-A002287D9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8352" y="2239396"/>
            <a:ext cx="4936448" cy="3296124"/>
          </a:xfrm>
          <a:prstGeom prst="rect">
            <a:avLst/>
          </a:prstGeom>
        </p:spPr>
      </p:pic>
    </p:spTree>
    <p:extLst>
      <p:ext uri="{BB962C8B-B14F-4D97-AF65-F5344CB8AC3E}">
        <p14:creationId xmlns:p14="http://schemas.microsoft.com/office/powerpoint/2010/main" val="3329576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4F1E9DE5-7F41-1164-7FA3-F96F33C65E17}"/>
            </a:ext>
          </a:extLst>
        </p:cNvPr>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31D3379C-A428-296E-AED7-A34B3002F79E}"/>
              </a:ext>
            </a:extLst>
          </p:cNvPr>
          <p:cNvGrpSpPr/>
          <p:nvPr/>
        </p:nvGrpSpPr>
        <p:grpSpPr>
          <a:xfrm>
            <a:off x="0" y="1"/>
            <a:ext cx="12192000" cy="2630289"/>
            <a:chOff x="0" y="1072338"/>
            <a:chExt cx="12192000" cy="2764396"/>
          </a:xfrm>
        </p:grpSpPr>
        <p:sp>
          <p:nvSpPr>
            <p:cNvPr id="13" name="Google Shape;90;p1">
              <a:extLst>
                <a:ext uri="{FF2B5EF4-FFF2-40B4-BE49-F238E27FC236}">
                  <a16:creationId xmlns:a16="http://schemas.microsoft.com/office/drawing/2014/main" id="{372CCC15-E01C-1B7B-DCEA-B4DA36A5A8B2}"/>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408633AE-D626-3B0D-1104-6B9C104DF693}"/>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59E7BC5B-34B1-045A-1532-9C9891128EE2}"/>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B0F08B85-61D3-B1C1-811B-0A636116A6D5}"/>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a:extLst>
              <a:ext uri="{FF2B5EF4-FFF2-40B4-BE49-F238E27FC236}">
                <a16:creationId xmlns:a16="http://schemas.microsoft.com/office/drawing/2014/main" id="{A4341EC5-86D4-A9E5-47A3-487CE8656413}"/>
              </a:ext>
            </a:extLst>
          </p:cNvPr>
          <p:cNvSpPr txBox="1"/>
          <p:nvPr/>
        </p:nvSpPr>
        <p:spPr>
          <a:xfrm>
            <a:off x="452716" y="233084"/>
            <a:ext cx="11286565" cy="1433792"/>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Blender and Its Role</a:t>
            </a:r>
            <a:endParaRPr sz="8000" b="1" dirty="0">
              <a:solidFill>
                <a:schemeClr val="bg1"/>
              </a:solidFill>
              <a:latin typeface="Rubik" pitchFamily="2" charset="-79"/>
              <a:cs typeface="Rubik" pitchFamily="2" charset="-79"/>
            </a:endParaRPr>
          </a:p>
        </p:txBody>
      </p:sp>
      <p:pic>
        <p:nvPicPr>
          <p:cNvPr id="4" name="Picture 3">
            <a:hlinkClick r:id="rId3"/>
            <a:extLst>
              <a:ext uri="{FF2B5EF4-FFF2-40B4-BE49-F238E27FC236}">
                <a16:creationId xmlns:a16="http://schemas.microsoft.com/office/drawing/2014/main" id="{37C4F437-E5AD-25C7-51D7-4E42BB981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021" y="3596298"/>
            <a:ext cx="2383958" cy="1949819"/>
          </a:xfrm>
          <a:prstGeom prst="rect">
            <a:avLst/>
          </a:prstGeom>
        </p:spPr>
      </p:pic>
    </p:spTree>
    <p:extLst>
      <p:ext uri="{BB962C8B-B14F-4D97-AF65-F5344CB8AC3E}">
        <p14:creationId xmlns:p14="http://schemas.microsoft.com/office/powerpoint/2010/main" val="3954797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E946F0F-67EE-C9E5-4911-732EFAA83052}"/>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AB3FB89-28C5-594A-C647-B14F8DD85C52}"/>
              </a:ext>
            </a:extLst>
          </p:cNvPr>
          <p:cNvGrpSpPr/>
          <p:nvPr/>
        </p:nvGrpSpPr>
        <p:grpSpPr>
          <a:xfrm>
            <a:off x="0" y="217085"/>
            <a:ext cx="12197005" cy="964014"/>
            <a:chOff x="0" y="162814"/>
            <a:chExt cx="9147753" cy="723011"/>
          </a:xfrm>
        </p:grpSpPr>
        <p:sp>
          <p:nvSpPr>
            <p:cNvPr id="10" name="Google Shape;110;p2">
              <a:extLst>
                <a:ext uri="{FF2B5EF4-FFF2-40B4-BE49-F238E27FC236}">
                  <a16:creationId xmlns:a16="http://schemas.microsoft.com/office/drawing/2014/main" id="{831887A7-9896-0A99-8FA9-8E402D30CB5B}"/>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2FDD2EE4-70BC-E671-F4F7-7021858FC0D1}"/>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FD439A63-9C55-DE30-0362-84CB4728A1D4}"/>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3A3056CF-24D3-876C-F13C-B37E6158E7B8}"/>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D83F2E3B-9EEF-C3F9-E25E-DC17AC4CE89B}"/>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What Is Blender?</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C669F7DB-058F-AB56-9601-5A5CD0E4FB8C}"/>
              </a:ext>
            </a:extLst>
          </p:cNvPr>
          <p:cNvSpPr txBox="1"/>
          <p:nvPr/>
        </p:nvSpPr>
        <p:spPr>
          <a:xfrm>
            <a:off x="325268" y="1244402"/>
            <a:ext cx="6188887" cy="5393978"/>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Comprehensive 3D Suite</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Blender supports modeling, animation, rendering and simulation, making it a versatile 3D creation tool</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Synthetic Data Generation</a:t>
            </a:r>
          </a:p>
          <a:p>
            <a:pPr fontAlgn="base"/>
            <a:r>
              <a:rPr lang="en-US" dirty="0">
                <a:latin typeface="Rubik" pitchFamily="2" charset="-79"/>
                <a:cs typeface="Rubik" pitchFamily="2" charset="-79"/>
              </a:rPr>
              <a:t>We can use Blender to create synthetic image data by modeling game pieces and simulating environments.</a:t>
            </a:r>
          </a:p>
          <a:p>
            <a:pPr fontAlgn="base"/>
            <a:endParaRPr lang="en-US" b="1" dirty="0">
              <a:latin typeface="Rubik" pitchFamily="2" charset="-79"/>
              <a:cs typeface="Rubik" pitchFamily="2" charset="-79"/>
            </a:endParaRPr>
          </a:p>
          <a:p>
            <a:pPr fontAlgn="base"/>
            <a:r>
              <a:rPr lang="en-US" b="1" dirty="0">
                <a:latin typeface="Rubik" pitchFamily="2" charset="-79"/>
                <a:cs typeface="Rubik" pitchFamily="2" charset="-79"/>
              </a:rPr>
              <a:t>Automation via Scripting</a:t>
            </a:r>
          </a:p>
          <a:p>
            <a:pPr fontAlgn="base"/>
            <a:r>
              <a:rPr lang="en-US" dirty="0">
                <a:latin typeface="Rubik" pitchFamily="2" charset="-79"/>
                <a:cs typeface="Rubik" pitchFamily="2" charset="-79"/>
              </a:rPr>
              <a:t>Blender’s scripting automates rendering and creating large-scale datasets</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Open Source and Free</a:t>
            </a:r>
            <a:endParaRPr lang="en-US" b="0" i="0" dirty="0">
              <a:effectLst/>
              <a:latin typeface="Rubik" pitchFamily="2" charset="-79"/>
              <a:cs typeface="Rubik" pitchFamily="2" charset="-79"/>
            </a:endParaRPr>
          </a:p>
          <a:p>
            <a:pPr fontAlgn="base"/>
            <a:r>
              <a:rPr lang="en-US" dirty="0">
                <a:latin typeface="Rubik" pitchFamily="2" charset="-79"/>
                <a:cs typeface="Rubik" pitchFamily="2" charset="-79"/>
              </a:rPr>
              <a:t>Blender is completely open source and free. Blender supports many different 3D file formats which makes it very accessible and ideal for education and robotics applications  like FRC</a:t>
            </a:r>
          </a:p>
        </p:txBody>
      </p:sp>
      <p:pic>
        <p:nvPicPr>
          <p:cNvPr id="3" name="Picture 2">
            <a:extLst>
              <a:ext uri="{FF2B5EF4-FFF2-40B4-BE49-F238E27FC236}">
                <a16:creationId xmlns:a16="http://schemas.microsoft.com/office/drawing/2014/main" id="{B64604AA-DC3A-D5A9-4E49-E3FBCF451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1230" y="6281701"/>
            <a:ext cx="613150" cy="501490"/>
          </a:xfrm>
          <a:prstGeom prst="rect">
            <a:avLst/>
          </a:prstGeom>
        </p:spPr>
      </p:pic>
      <p:pic>
        <p:nvPicPr>
          <p:cNvPr id="8" name="Picture 7">
            <a:extLst>
              <a:ext uri="{FF2B5EF4-FFF2-40B4-BE49-F238E27FC236}">
                <a16:creationId xmlns:a16="http://schemas.microsoft.com/office/drawing/2014/main" id="{52E477D9-0029-7700-2C17-A6907E90C11F}"/>
              </a:ext>
            </a:extLst>
          </p:cNvPr>
          <p:cNvPicPr>
            <a:picLocks noChangeAspect="1"/>
          </p:cNvPicPr>
          <p:nvPr/>
        </p:nvPicPr>
        <p:blipFill>
          <a:blip r:embed="rId4"/>
          <a:stretch>
            <a:fillRect/>
          </a:stretch>
        </p:blipFill>
        <p:spPr>
          <a:xfrm>
            <a:off x="7284011" y="1805929"/>
            <a:ext cx="4154594" cy="3768392"/>
          </a:xfrm>
          <a:prstGeom prst="rect">
            <a:avLst/>
          </a:prstGeom>
        </p:spPr>
      </p:pic>
    </p:spTree>
    <p:extLst>
      <p:ext uri="{BB962C8B-B14F-4D97-AF65-F5344CB8AC3E}">
        <p14:creationId xmlns:p14="http://schemas.microsoft.com/office/powerpoint/2010/main" val="2357606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4578</TotalTime>
  <Words>717</Words>
  <Application>Microsoft Office PowerPoint</Application>
  <PresentationFormat>Widescreen</PresentationFormat>
  <Paragraphs>102</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Arial</vt:lpstr>
      <vt:lpstr>Calibri</vt:lpstr>
      <vt:lpstr>Harrington</vt:lpstr>
      <vt:lpstr>Rubik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Yoav Rozov</dc:creator>
  <cp:lastModifiedBy>Yoav Rozov</cp:lastModifiedBy>
  <cp:revision>24</cp:revision>
  <dcterms:created xsi:type="dcterms:W3CDTF">2025-09-24T12:48:59Z</dcterms:created>
  <dcterms:modified xsi:type="dcterms:W3CDTF">2025-10-15T15:01:34Z</dcterms:modified>
</cp:coreProperties>
</file>